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4-1.png>
</file>

<file path=ppt/media/image-5-1.png>
</file>

<file path=ppt/media/image-6-1.png>
</file>

<file path=ppt/media/image-7-1.png>
</file>

<file path=ppt/media/image-8-1.png>
</file>

<file path=ppt/media/image-8-2.svg>
</file>

<file path=ppt/media/image-8-3.png>
</file>

<file path=ppt/media/image-8-4.svg>
</file>

<file path=ppt/media/image-8-5.png>
</file>

<file path=ppt/media/image-8-6.sv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998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Hệ thống Quản lý Đăng ký Học theo Tín chỉ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5386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Môn: Phân tích Thiết kế Phần mềm – Nhóm 13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567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Thành viên: Đỗ Hoài Nam – 22014002; Nguyễn Văn Minh – 22013839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1157" y="680680"/>
            <a:ext cx="7283172" cy="638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8. Tổng kết và Hướng Phát triển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303770" y="1708428"/>
            <a:ext cx="22860" cy="4872395"/>
          </a:xfrm>
          <a:prstGeom prst="roundRect">
            <a:avLst>
              <a:gd name="adj" fmla="val 357568"/>
            </a:avLst>
          </a:prstGeom>
          <a:solidFill>
            <a:srgbClr val="B2D4E5"/>
          </a:solidFill>
          <a:ln/>
        </p:spPr>
      </p:sp>
      <p:sp>
        <p:nvSpPr>
          <p:cNvPr id="4" name="Shape 2"/>
          <p:cNvSpPr/>
          <p:nvPr/>
        </p:nvSpPr>
        <p:spPr>
          <a:xfrm>
            <a:off x="658297" y="1708428"/>
            <a:ext cx="6634043" cy="1463159"/>
          </a:xfrm>
          <a:prstGeom prst="roundRect">
            <a:avLst>
              <a:gd name="adj" fmla="val 558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4543425" y="1910596"/>
            <a:ext cx="2554367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Thành tựu Đạt được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860465" y="2346484"/>
            <a:ext cx="6237327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Mô hình miền rõ ràng, luồng nghiệp vụ có kiểm soát, bảo mật cơ bản được thiết lập.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7338060" y="3560802"/>
            <a:ext cx="6634043" cy="1167646"/>
          </a:xfrm>
          <a:prstGeom prst="rect">
            <a:avLst/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32608" y="3762970"/>
            <a:ext cx="319397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Hướng Phát triển Ngắn hạn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532608" y="4198858"/>
            <a:ext cx="6237327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Ổn định &amp; Đồng bộ hệ thống, tăng cường UI/UX, củng cố bảo mật.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658297" y="5117663"/>
            <a:ext cx="6634043" cy="1463159"/>
          </a:xfrm>
          <a:prstGeom prst="roundRect">
            <a:avLst>
              <a:gd name="adj" fmla="val 558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4118610" y="5319832"/>
            <a:ext cx="297918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Hướng Phát triển Dài hạn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860465" y="5755719"/>
            <a:ext cx="6237327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Tích hợp thanh toán, ứng dụng mobile, tích hợp sinh thái giáo dục, mở rộng và minh bạch hóa quy trình.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972979" y="7018496"/>
            <a:ext cx="12976265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Thông tin liên hệ: 22014002@st.phenikaa-uni.edu.vn</a:t>
            </a: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681157" y="6799659"/>
            <a:ext cx="22860" cy="749141"/>
          </a:xfrm>
          <a:prstGeom prst="rect">
            <a:avLst/>
          </a:prstGeom>
          <a:solidFill>
            <a:srgbClr val="007EBD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3040" y="403146"/>
            <a:ext cx="3848219" cy="481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Mục Lục</a:t>
            </a:r>
            <a:endParaRPr lang="en-US" sz="3000" dirty="0"/>
          </a:p>
        </p:txBody>
      </p:sp>
      <p:sp>
        <p:nvSpPr>
          <p:cNvPr id="3" name="Shape 1"/>
          <p:cNvSpPr/>
          <p:nvPr/>
        </p:nvSpPr>
        <p:spPr>
          <a:xfrm>
            <a:off x="7307580" y="1177290"/>
            <a:ext cx="15240" cy="6651784"/>
          </a:xfrm>
          <a:prstGeom prst="roundRect">
            <a:avLst>
              <a:gd name="adj" fmla="val 404025"/>
            </a:avLst>
          </a:prstGeom>
          <a:solidFill>
            <a:srgbClr val="B2D4E5"/>
          </a:solidFill>
          <a:ln/>
        </p:spPr>
      </p:sp>
      <p:sp>
        <p:nvSpPr>
          <p:cNvPr id="4" name="Shape 2"/>
          <p:cNvSpPr/>
          <p:nvPr/>
        </p:nvSpPr>
        <p:spPr>
          <a:xfrm>
            <a:off x="7037308" y="1334572"/>
            <a:ext cx="293132" cy="15240"/>
          </a:xfrm>
          <a:prstGeom prst="roundRect">
            <a:avLst>
              <a:gd name="adj" fmla="val 404025"/>
            </a:avLst>
          </a:prstGeom>
          <a:solidFill>
            <a:srgbClr val="B2D4E5"/>
          </a:solidFill>
          <a:ln/>
        </p:spPr>
      </p:sp>
      <p:sp>
        <p:nvSpPr>
          <p:cNvPr id="5" name="Shape 3"/>
          <p:cNvSpPr/>
          <p:nvPr/>
        </p:nvSpPr>
        <p:spPr>
          <a:xfrm>
            <a:off x="7260253" y="1287244"/>
            <a:ext cx="109895" cy="109895"/>
          </a:xfrm>
          <a:prstGeom prst="roundRect">
            <a:avLst>
              <a:gd name="adj" fmla="val 416033"/>
            </a:avLst>
          </a:prstGeom>
          <a:solidFill>
            <a:srgbClr val="007EBD"/>
          </a:solidFill>
          <a:ln/>
        </p:spPr>
      </p:sp>
      <p:sp>
        <p:nvSpPr>
          <p:cNvPr id="6" name="Text 4"/>
          <p:cNvSpPr/>
          <p:nvPr/>
        </p:nvSpPr>
        <p:spPr>
          <a:xfrm>
            <a:off x="4804767" y="1227653"/>
            <a:ext cx="1924050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1. Yêu cầu Chức năng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7299960" y="2214086"/>
            <a:ext cx="293132" cy="15240"/>
          </a:xfrm>
          <a:prstGeom prst="roundRect">
            <a:avLst>
              <a:gd name="adj" fmla="val 404025"/>
            </a:avLst>
          </a:prstGeom>
          <a:solidFill>
            <a:srgbClr val="B2D4E5"/>
          </a:solidFill>
          <a:ln/>
        </p:spPr>
      </p:sp>
      <p:sp>
        <p:nvSpPr>
          <p:cNvPr id="8" name="Shape 6"/>
          <p:cNvSpPr/>
          <p:nvPr/>
        </p:nvSpPr>
        <p:spPr>
          <a:xfrm>
            <a:off x="7260253" y="2166759"/>
            <a:ext cx="109895" cy="109895"/>
          </a:xfrm>
          <a:prstGeom prst="roundRect">
            <a:avLst>
              <a:gd name="adj" fmla="val 416033"/>
            </a:avLst>
          </a:prstGeom>
          <a:solidFill>
            <a:srgbClr val="007EBD"/>
          </a:solidFill>
          <a:ln/>
        </p:spPr>
      </p:sp>
      <p:sp>
        <p:nvSpPr>
          <p:cNvPr id="9" name="Text 7"/>
          <p:cNvSpPr/>
          <p:nvPr/>
        </p:nvSpPr>
        <p:spPr>
          <a:xfrm>
            <a:off x="7901583" y="2107168"/>
            <a:ext cx="30294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 Yêu cầu Phi chức năng &amp; Dữ liệu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7037308" y="2972157"/>
            <a:ext cx="293132" cy="15240"/>
          </a:xfrm>
          <a:prstGeom prst="roundRect">
            <a:avLst>
              <a:gd name="adj" fmla="val 404025"/>
            </a:avLst>
          </a:prstGeom>
          <a:solidFill>
            <a:srgbClr val="B2D4E5"/>
          </a:solidFill>
          <a:ln/>
        </p:spPr>
      </p:sp>
      <p:sp>
        <p:nvSpPr>
          <p:cNvPr id="11" name="Shape 9"/>
          <p:cNvSpPr/>
          <p:nvPr/>
        </p:nvSpPr>
        <p:spPr>
          <a:xfrm>
            <a:off x="7260253" y="2924830"/>
            <a:ext cx="109895" cy="109895"/>
          </a:xfrm>
          <a:prstGeom prst="roundRect">
            <a:avLst>
              <a:gd name="adj" fmla="val 416033"/>
            </a:avLst>
          </a:prstGeom>
          <a:solidFill>
            <a:srgbClr val="007EBD"/>
          </a:solidFill>
          <a:ln/>
        </p:spPr>
      </p:sp>
      <p:sp>
        <p:nvSpPr>
          <p:cNvPr id="12" name="Text 10"/>
          <p:cNvSpPr/>
          <p:nvPr/>
        </p:nvSpPr>
        <p:spPr>
          <a:xfrm>
            <a:off x="4113252" y="2865239"/>
            <a:ext cx="2615565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 Thiết kế Kiến trúc Hệ thống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7299960" y="3730347"/>
            <a:ext cx="293132" cy="15240"/>
          </a:xfrm>
          <a:prstGeom prst="roundRect">
            <a:avLst>
              <a:gd name="adj" fmla="val 404025"/>
            </a:avLst>
          </a:prstGeom>
          <a:solidFill>
            <a:srgbClr val="B2D4E5"/>
          </a:solidFill>
          <a:ln/>
        </p:spPr>
      </p:sp>
      <p:sp>
        <p:nvSpPr>
          <p:cNvPr id="14" name="Shape 12"/>
          <p:cNvSpPr/>
          <p:nvPr/>
        </p:nvSpPr>
        <p:spPr>
          <a:xfrm>
            <a:off x="7260253" y="3683020"/>
            <a:ext cx="109895" cy="109895"/>
          </a:xfrm>
          <a:prstGeom prst="roundRect">
            <a:avLst>
              <a:gd name="adj" fmla="val 416033"/>
            </a:avLst>
          </a:prstGeom>
          <a:solidFill>
            <a:srgbClr val="007EBD"/>
          </a:solidFill>
          <a:ln/>
        </p:spPr>
      </p:sp>
      <p:sp>
        <p:nvSpPr>
          <p:cNvPr id="15" name="Text 13"/>
          <p:cNvSpPr/>
          <p:nvPr/>
        </p:nvSpPr>
        <p:spPr>
          <a:xfrm>
            <a:off x="7901583" y="3623429"/>
            <a:ext cx="2209443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4. Thiết kế Chi tiết (UML)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7037308" y="4488537"/>
            <a:ext cx="293132" cy="15240"/>
          </a:xfrm>
          <a:prstGeom prst="roundRect">
            <a:avLst>
              <a:gd name="adj" fmla="val 404025"/>
            </a:avLst>
          </a:prstGeom>
          <a:solidFill>
            <a:srgbClr val="B2D4E5"/>
          </a:solidFill>
          <a:ln/>
        </p:spPr>
      </p:sp>
      <p:sp>
        <p:nvSpPr>
          <p:cNvPr id="17" name="Shape 15"/>
          <p:cNvSpPr/>
          <p:nvPr/>
        </p:nvSpPr>
        <p:spPr>
          <a:xfrm>
            <a:off x="7260253" y="4441210"/>
            <a:ext cx="109895" cy="109895"/>
          </a:xfrm>
          <a:prstGeom prst="roundRect">
            <a:avLst>
              <a:gd name="adj" fmla="val 416033"/>
            </a:avLst>
          </a:prstGeom>
          <a:solidFill>
            <a:srgbClr val="007EBD"/>
          </a:solidFill>
          <a:ln/>
        </p:spPr>
      </p:sp>
      <p:sp>
        <p:nvSpPr>
          <p:cNvPr id="18" name="Text 16"/>
          <p:cNvSpPr/>
          <p:nvPr/>
        </p:nvSpPr>
        <p:spPr>
          <a:xfrm>
            <a:off x="3644265" y="4381619"/>
            <a:ext cx="3084552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5. Thuật toán &amp; Kiểm tra Nghiệp vụ</a:t>
            </a: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7299960" y="5246727"/>
            <a:ext cx="293132" cy="15240"/>
          </a:xfrm>
          <a:prstGeom prst="roundRect">
            <a:avLst>
              <a:gd name="adj" fmla="val 404025"/>
            </a:avLst>
          </a:prstGeom>
          <a:solidFill>
            <a:srgbClr val="B2D4E5"/>
          </a:solidFill>
          <a:ln/>
        </p:spPr>
      </p:sp>
      <p:sp>
        <p:nvSpPr>
          <p:cNvPr id="20" name="Shape 18"/>
          <p:cNvSpPr/>
          <p:nvPr/>
        </p:nvSpPr>
        <p:spPr>
          <a:xfrm>
            <a:off x="7260253" y="5199400"/>
            <a:ext cx="109895" cy="109895"/>
          </a:xfrm>
          <a:prstGeom prst="roundRect">
            <a:avLst>
              <a:gd name="adj" fmla="val 416033"/>
            </a:avLst>
          </a:prstGeom>
          <a:solidFill>
            <a:srgbClr val="007EBD"/>
          </a:solidFill>
          <a:ln/>
        </p:spPr>
      </p:sp>
      <p:sp>
        <p:nvSpPr>
          <p:cNvPr id="21" name="Text 19"/>
          <p:cNvSpPr/>
          <p:nvPr/>
        </p:nvSpPr>
        <p:spPr>
          <a:xfrm>
            <a:off x="7901583" y="5139809"/>
            <a:ext cx="2743914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6. Tổng quan Giao diện (UI/UX)</a:t>
            </a:r>
            <a:endParaRPr lang="en-US" sz="1500" dirty="0"/>
          </a:p>
        </p:txBody>
      </p:sp>
      <p:sp>
        <p:nvSpPr>
          <p:cNvPr id="22" name="Shape 20"/>
          <p:cNvSpPr/>
          <p:nvPr/>
        </p:nvSpPr>
        <p:spPr>
          <a:xfrm>
            <a:off x="7037308" y="6004917"/>
            <a:ext cx="293132" cy="15240"/>
          </a:xfrm>
          <a:prstGeom prst="roundRect">
            <a:avLst>
              <a:gd name="adj" fmla="val 404025"/>
            </a:avLst>
          </a:prstGeom>
          <a:solidFill>
            <a:srgbClr val="B2D4E5"/>
          </a:solidFill>
          <a:ln/>
        </p:spPr>
      </p:sp>
      <p:sp>
        <p:nvSpPr>
          <p:cNvPr id="23" name="Shape 21"/>
          <p:cNvSpPr/>
          <p:nvPr/>
        </p:nvSpPr>
        <p:spPr>
          <a:xfrm>
            <a:off x="7260253" y="5957590"/>
            <a:ext cx="109895" cy="109895"/>
          </a:xfrm>
          <a:prstGeom prst="roundRect">
            <a:avLst>
              <a:gd name="adj" fmla="val 416033"/>
            </a:avLst>
          </a:prstGeom>
          <a:solidFill>
            <a:srgbClr val="007EBD"/>
          </a:solidFill>
          <a:ln/>
        </p:spPr>
      </p:sp>
      <p:sp>
        <p:nvSpPr>
          <p:cNvPr id="24" name="Text 22"/>
          <p:cNvSpPr/>
          <p:nvPr/>
        </p:nvSpPr>
        <p:spPr>
          <a:xfrm>
            <a:off x="4728686" y="5897999"/>
            <a:ext cx="2000131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7. User Flow &amp; Sitemap</a:t>
            </a:r>
            <a:endParaRPr lang="en-US" sz="1500" dirty="0"/>
          </a:p>
        </p:txBody>
      </p:sp>
      <p:sp>
        <p:nvSpPr>
          <p:cNvPr id="25" name="Shape 23"/>
          <p:cNvSpPr/>
          <p:nvPr/>
        </p:nvSpPr>
        <p:spPr>
          <a:xfrm>
            <a:off x="7299960" y="6763107"/>
            <a:ext cx="293132" cy="15240"/>
          </a:xfrm>
          <a:prstGeom prst="roundRect">
            <a:avLst>
              <a:gd name="adj" fmla="val 404025"/>
            </a:avLst>
          </a:prstGeom>
          <a:solidFill>
            <a:srgbClr val="B2D4E5"/>
          </a:solidFill>
          <a:ln/>
        </p:spPr>
      </p:sp>
      <p:sp>
        <p:nvSpPr>
          <p:cNvPr id="26" name="Shape 24"/>
          <p:cNvSpPr/>
          <p:nvPr/>
        </p:nvSpPr>
        <p:spPr>
          <a:xfrm>
            <a:off x="7260253" y="6715780"/>
            <a:ext cx="109895" cy="109895"/>
          </a:xfrm>
          <a:prstGeom prst="roundRect">
            <a:avLst>
              <a:gd name="adj" fmla="val 416033"/>
            </a:avLst>
          </a:prstGeom>
          <a:solidFill>
            <a:srgbClr val="007EBD"/>
          </a:solidFill>
          <a:ln/>
        </p:spPr>
      </p:sp>
      <p:sp>
        <p:nvSpPr>
          <p:cNvPr id="27" name="Text 25"/>
          <p:cNvSpPr/>
          <p:nvPr/>
        </p:nvSpPr>
        <p:spPr>
          <a:xfrm>
            <a:off x="7901583" y="6656189"/>
            <a:ext cx="2689265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8. Tổng kết &amp; Hướng phát triển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566618"/>
            <a:ext cx="9488924" cy="670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1. Yêu cầu Chức năng Cốt lõi (Use Case)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15685" y="1646396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Các tính năng được phân nhóm để xây dựng hệ thống quản lý học tập toàn diện.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5685" y="2510195"/>
            <a:ext cx="6497241" cy="2320766"/>
          </a:xfrm>
          <a:prstGeom prst="roundRect">
            <a:avLst>
              <a:gd name="adj" fmla="val 4728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15685" y="2487335"/>
            <a:ext cx="6497241" cy="91440"/>
          </a:xfrm>
          <a:prstGeom prst="roundRect">
            <a:avLst>
              <a:gd name="adj" fmla="val 93924"/>
            </a:avLst>
          </a:prstGeom>
          <a:solidFill>
            <a:srgbClr val="007EBD"/>
          </a:solidFill>
          <a:ln/>
        </p:spPr>
      </p:sp>
      <p:sp>
        <p:nvSpPr>
          <p:cNvPr id="6" name="Shape 4"/>
          <p:cNvSpPr/>
          <p:nvPr/>
        </p:nvSpPr>
        <p:spPr>
          <a:xfrm>
            <a:off x="3657600" y="2203490"/>
            <a:ext cx="613410" cy="613410"/>
          </a:xfrm>
          <a:prstGeom prst="roundRect">
            <a:avLst>
              <a:gd name="adj" fmla="val 149068"/>
            </a:avLst>
          </a:prstGeom>
          <a:solidFill>
            <a:srgbClr val="007EBD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41671" y="2387560"/>
            <a:ext cx="245269" cy="24526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42975" y="3021330"/>
            <a:ext cx="2683788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Xác thực &amp; Hồ sơ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42975" y="3479363"/>
            <a:ext cx="60426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Đăng nhập an toàn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42975" y="3877985"/>
            <a:ext cx="60426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Quản lý hồ sơ cá nhân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42975" y="4276606"/>
            <a:ext cx="60426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Đặt lại mật khẩu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417356" y="2510195"/>
            <a:ext cx="6497360" cy="2320766"/>
          </a:xfrm>
          <a:prstGeom prst="roundRect">
            <a:avLst>
              <a:gd name="adj" fmla="val 4728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7417356" y="2487335"/>
            <a:ext cx="6497360" cy="91440"/>
          </a:xfrm>
          <a:prstGeom prst="roundRect">
            <a:avLst>
              <a:gd name="adj" fmla="val 93924"/>
            </a:avLst>
          </a:prstGeom>
          <a:solidFill>
            <a:srgbClr val="007EBD"/>
          </a:solidFill>
          <a:ln/>
        </p:spPr>
      </p:sp>
      <p:sp>
        <p:nvSpPr>
          <p:cNvPr id="14" name="Shape 11"/>
          <p:cNvSpPr/>
          <p:nvPr/>
        </p:nvSpPr>
        <p:spPr>
          <a:xfrm>
            <a:off x="10359271" y="2203490"/>
            <a:ext cx="613410" cy="613410"/>
          </a:xfrm>
          <a:prstGeom prst="roundRect">
            <a:avLst>
              <a:gd name="adj" fmla="val 149068"/>
            </a:avLst>
          </a:prstGeom>
          <a:solidFill>
            <a:srgbClr val="007EBD"/>
          </a:solidFill>
          <a:ln/>
        </p:spPr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43342" y="2387560"/>
            <a:ext cx="245269" cy="245269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7644646" y="3021330"/>
            <a:ext cx="2683788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Quản lý Khóa học</a:t>
            </a:r>
            <a:endParaRPr lang="en-US" sz="2100" dirty="0"/>
          </a:p>
        </p:txBody>
      </p:sp>
      <p:sp>
        <p:nvSpPr>
          <p:cNvPr id="17" name="Text 13"/>
          <p:cNvSpPr/>
          <p:nvPr/>
        </p:nvSpPr>
        <p:spPr>
          <a:xfrm>
            <a:off x="7644646" y="3479363"/>
            <a:ext cx="60427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 cứu &amp; Xem chi tiết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7644646" y="3877985"/>
            <a:ext cx="60427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Đăng ký/Hủy môn học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7644646" y="4276606"/>
            <a:ext cx="60427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Kiểm tra điều kiện tiên quyết</a:t>
            </a:r>
            <a:endParaRPr lang="en-US" sz="1600" dirty="0"/>
          </a:p>
        </p:txBody>
      </p:sp>
      <p:sp>
        <p:nvSpPr>
          <p:cNvPr id="20" name="Shape 16"/>
          <p:cNvSpPr/>
          <p:nvPr/>
        </p:nvSpPr>
        <p:spPr>
          <a:xfrm>
            <a:off x="715685" y="5342096"/>
            <a:ext cx="6497241" cy="2320766"/>
          </a:xfrm>
          <a:prstGeom prst="roundRect">
            <a:avLst>
              <a:gd name="adj" fmla="val 4728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1" name="Shape 17"/>
          <p:cNvSpPr/>
          <p:nvPr/>
        </p:nvSpPr>
        <p:spPr>
          <a:xfrm>
            <a:off x="715685" y="5319236"/>
            <a:ext cx="6497241" cy="91440"/>
          </a:xfrm>
          <a:prstGeom prst="roundRect">
            <a:avLst>
              <a:gd name="adj" fmla="val 93924"/>
            </a:avLst>
          </a:prstGeom>
          <a:solidFill>
            <a:srgbClr val="007EBD"/>
          </a:solidFill>
          <a:ln/>
        </p:spPr>
      </p:sp>
      <p:sp>
        <p:nvSpPr>
          <p:cNvPr id="22" name="Shape 18"/>
          <p:cNvSpPr/>
          <p:nvPr/>
        </p:nvSpPr>
        <p:spPr>
          <a:xfrm>
            <a:off x="3657600" y="5035391"/>
            <a:ext cx="613410" cy="613410"/>
          </a:xfrm>
          <a:prstGeom prst="roundRect">
            <a:avLst>
              <a:gd name="adj" fmla="val 149068"/>
            </a:avLst>
          </a:prstGeom>
          <a:solidFill>
            <a:srgbClr val="007EBD"/>
          </a:solidFill>
          <a:ln/>
        </p:spPr>
      </p:sp>
      <p:pic>
        <p:nvPicPr>
          <p:cNvPr id="23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41671" y="5219462"/>
            <a:ext cx="245269" cy="245269"/>
          </a:xfrm>
          <a:prstGeom prst="rect">
            <a:avLst/>
          </a:prstGeom>
        </p:spPr>
      </p:pic>
      <p:sp>
        <p:nvSpPr>
          <p:cNvPr id="24" name="Text 19"/>
          <p:cNvSpPr/>
          <p:nvPr/>
        </p:nvSpPr>
        <p:spPr>
          <a:xfrm>
            <a:off x="942975" y="5853232"/>
            <a:ext cx="2683788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Quản trị Học phần/Kỳ</a:t>
            </a:r>
            <a:endParaRPr lang="en-US" sz="2100" dirty="0"/>
          </a:p>
        </p:txBody>
      </p:sp>
      <p:sp>
        <p:nvSpPr>
          <p:cNvPr id="25" name="Text 20"/>
          <p:cNvSpPr/>
          <p:nvPr/>
        </p:nvSpPr>
        <p:spPr>
          <a:xfrm>
            <a:off x="942975" y="6311265"/>
            <a:ext cx="60426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Tạo/Cập nhật/Xóa học phần</a:t>
            </a:r>
            <a:endParaRPr lang="en-US" sz="1600" dirty="0"/>
          </a:p>
        </p:txBody>
      </p:sp>
      <p:sp>
        <p:nvSpPr>
          <p:cNvPr id="26" name="Text 21"/>
          <p:cNvSpPr/>
          <p:nvPr/>
        </p:nvSpPr>
        <p:spPr>
          <a:xfrm>
            <a:off x="942975" y="6709886"/>
            <a:ext cx="60426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Phân công giảng viên</a:t>
            </a:r>
            <a:endParaRPr lang="en-US" sz="1600" dirty="0"/>
          </a:p>
        </p:txBody>
      </p:sp>
      <p:sp>
        <p:nvSpPr>
          <p:cNvPr id="27" name="Text 22"/>
          <p:cNvSpPr/>
          <p:nvPr/>
        </p:nvSpPr>
        <p:spPr>
          <a:xfrm>
            <a:off x="942975" y="7108508"/>
            <a:ext cx="60426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Quản lý lịch trình</a:t>
            </a:r>
            <a:endParaRPr lang="en-US" sz="1600" dirty="0"/>
          </a:p>
        </p:txBody>
      </p:sp>
      <p:sp>
        <p:nvSpPr>
          <p:cNvPr id="28" name="Shape 23"/>
          <p:cNvSpPr/>
          <p:nvPr/>
        </p:nvSpPr>
        <p:spPr>
          <a:xfrm>
            <a:off x="7417356" y="5342096"/>
            <a:ext cx="6497360" cy="2320766"/>
          </a:xfrm>
          <a:prstGeom prst="roundRect">
            <a:avLst>
              <a:gd name="adj" fmla="val 4728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9" name="Shape 24"/>
          <p:cNvSpPr/>
          <p:nvPr/>
        </p:nvSpPr>
        <p:spPr>
          <a:xfrm>
            <a:off x="7417356" y="5319236"/>
            <a:ext cx="6497360" cy="91440"/>
          </a:xfrm>
          <a:prstGeom prst="roundRect">
            <a:avLst>
              <a:gd name="adj" fmla="val 93924"/>
            </a:avLst>
          </a:prstGeom>
          <a:solidFill>
            <a:srgbClr val="007EBD"/>
          </a:solidFill>
          <a:ln/>
        </p:spPr>
      </p:sp>
      <p:sp>
        <p:nvSpPr>
          <p:cNvPr id="30" name="Shape 25"/>
          <p:cNvSpPr/>
          <p:nvPr/>
        </p:nvSpPr>
        <p:spPr>
          <a:xfrm>
            <a:off x="10359271" y="5035391"/>
            <a:ext cx="613410" cy="613410"/>
          </a:xfrm>
          <a:prstGeom prst="roundRect">
            <a:avLst>
              <a:gd name="adj" fmla="val 149068"/>
            </a:avLst>
          </a:prstGeom>
          <a:solidFill>
            <a:srgbClr val="007EBD"/>
          </a:solidFill>
          <a:ln/>
        </p:spPr>
      </p:sp>
      <p:pic>
        <p:nvPicPr>
          <p:cNvPr id="3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43342" y="5219462"/>
            <a:ext cx="245269" cy="245269"/>
          </a:xfrm>
          <a:prstGeom prst="rect">
            <a:avLst/>
          </a:prstGeom>
        </p:spPr>
      </p:pic>
      <p:sp>
        <p:nvSpPr>
          <p:cNvPr id="32" name="Text 26"/>
          <p:cNvSpPr/>
          <p:nvPr/>
        </p:nvSpPr>
        <p:spPr>
          <a:xfrm>
            <a:off x="7644646" y="5853232"/>
            <a:ext cx="2683788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Dashboard &amp; Báo cáo</a:t>
            </a:r>
            <a:endParaRPr lang="en-US" sz="2100" dirty="0"/>
          </a:p>
        </p:txBody>
      </p:sp>
      <p:sp>
        <p:nvSpPr>
          <p:cNvPr id="33" name="Text 27"/>
          <p:cNvSpPr/>
          <p:nvPr/>
        </p:nvSpPr>
        <p:spPr>
          <a:xfrm>
            <a:off x="7644646" y="6311265"/>
            <a:ext cx="60427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Dashboard cá nhân (SV, GV, QL)</a:t>
            </a:r>
            <a:endParaRPr lang="en-US" sz="1600" dirty="0"/>
          </a:p>
        </p:txBody>
      </p:sp>
      <p:sp>
        <p:nvSpPr>
          <p:cNvPr id="34" name="Text 28"/>
          <p:cNvSpPr/>
          <p:nvPr/>
        </p:nvSpPr>
        <p:spPr>
          <a:xfrm>
            <a:off x="7644646" y="6709886"/>
            <a:ext cx="60427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Báo cáo tiến độ học tập</a:t>
            </a:r>
            <a:endParaRPr lang="en-US" sz="1600" dirty="0"/>
          </a:p>
        </p:txBody>
      </p:sp>
      <p:sp>
        <p:nvSpPr>
          <p:cNvPr id="35" name="Text 29"/>
          <p:cNvSpPr/>
          <p:nvPr/>
        </p:nvSpPr>
        <p:spPr>
          <a:xfrm>
            <a:off x="7644646" y="7108508"/>
            <a:ext cx="60427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Thống kê đăng ký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7798" y="375404"/>
            <a:ext cx="5226725" cy="447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 Yêu cầu Phi chức năng (NFRs)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477798" y="1096328"/>
            <a:ext cx="13674804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Đảm bảo nền tảng chất lượng và trải nghiệm người dùng tối ưu.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477798" y="1604843"/>
            <a:ext cx="2150388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Hiệu năng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477798" y="2010013"/>
            <a:ext cx="6670834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Trang tải nhanh (&lt; 3 giây) dưới tải cao.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77798" y="2276237"/>
            <a:ext cx="6670834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Xử lý mượt mà, tải song song.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477798" y="2631162"/>
            <a:ext cx="2150388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Bảo mật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477798" y="3036332"/>
            <a:ext cx="6670834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Phân quyền theo vai trò (SV/GV/Admin).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477798" y="3302556"/>
            <a:ext cx="6670834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Bảo vệ thông tin người dùng qua kiểm soát truy cập chặt chẽ.</a:t>
            </a:r>
            <a:endParaRPr lang="en-US" sz="10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9388" y="1621988"/>
            <a:ext cx="6670834" cy="6670834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489388" y="8446413"/>
            <a:ext cx="2568535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Khả năng sử dụng (UI/UX)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489388" y="8851583"/>
            <a:ext cx="6670834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Giao diện trực quan, dễ học và điều hướng.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7489388" y="9117806"/>
            <a:ext cx="6670834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Phản hồi thao tác trực quan, biểu mẫu thân thiện.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7489388" y="9384030"/>
            <a:ext cx="6670834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Lọc/tìm kiếm phía client.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1376" y="417552"/>
            <a:ext cx="9812417" cy="498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 Thiết kế Kiến trúc Hệ thống: Mô hình N-Tier (3 Lớp)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31376" y="1219438"/>
            <a:ext cx="13567648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Kiến trúc 3 lớp giúp phân tách rõ ràng, dễ bảo trì và mở rộng linh hoạt.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1376" y="1633061"/>
            <a:ext cx="13567648" cy="62092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469764" y="2560731"/>
            <a:ext cx="3151398" cy="393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Lớp Dữ liệu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10469764" y="3061370"/>
            <a:ext cx="3308135" cy="300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Lưu trữ, bảo mật và truy vấn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852163" y="4451570"/>
            <a:ext cx="3041349" cy="393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Lớp Ứng dụng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52163" y="4952209"/>
            <a:ext cx="3041349" cy="6002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Logic nghiệp vụ, API và xử lý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0469764" y="5505371"/>
            <a:ext cx="3151398" cy="393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Lớp Giao diện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10469764" y="6006010"/>
            <a:ext cx="3308135" cy="6002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UI hiển thị, tương tác người dùng</a:t>
            </a:r>
            <a:endParaRPr lang="en-US" sz="1050" dirty="0"/>
          </a:p>
        </p:txBody>
      </p:sp>
      <p:sp>
        <p:nvSpPr>
          <p:cNvPr id="11" name="Shape 8"/>
          <p:cNvSpPr/>
          <p:nvPr/>
        </p:nvSpPr>
        <p:spPr>
          <a:xfrm>
            <a:off x="531376" y="8013025"/>
            <a:ext cx="4421267" cy="901898"/>
          </a:xfrm>
          <a:prstGeom prst="roundRect">
            <a:avLst>
              <a:gd name="adj" fmla="val 70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90801" y="8172450"/>
            <a:ext cx="2119432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Presentation Layer (UI)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90801" y="8512612"/>
            <a:ext cx="4102418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Giao diện người dùng, hiển thị thông tin.</a:t>
            </a:r>
            <a:endParaRPr lang="en-US" sz="1150" dirty="0"/>
          </a:p>
        </p:txBody>
      </p:sp>
      <p:sp>
        <p:nvSpPr>
          <p:cNvPr id="14" name="Shape 11"/>
          <p:cNvSpPr/>
          <p:nvPr/>
        </p:nvSpPr>
        <p:spPr>
          <a:xfrm>
            <a:off x="5104448" y="8013025"/>
            <a:ext cx="4421386" cy="901898"/>
          </a:xfrm>
          <a:prstGeom prst="roundRect">
            <a:avLst>
              <a:gd name="adj" fmla="val 70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5263872" y="8172450"/>
            <a:ext cx="2135148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Application Layer (API)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5263872" y="8512612"/>
            <a:ext cx="4102537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Chứa logic nghiệp vụ, xử lý yêu cầu.</a:t>
            </a:r>
            <a:endParaRPr lang="en-US" sz="1150" dirty="0"/>
          </a:p>
        </p:txBody>
      </p:sp>
      <p:sp>
        <p:nvSpPr>
          <p:cNvPr id="17" name="Shape 14"/>
          <p:cNvSpPr/>
          <p:nvPr/>
        </p:nvSpPr>
        <p:spPr>
          <a:xfrm>
            <a:off x="9677638" y="8013025"/>
            <a:ext cx="4421386" cy="901898"/>
          </a:xfrm>
          <a:prstGeom prst="roundRect">
            <a:avLst>
              <a:gd name="adj" fmla="val 70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837063" y="8172450"/>
            <a:ext cx="1992987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Layer (DB)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9837063" y="8512612"/>
            <a:ext cx="4102537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Quản lý và lưu trữ dữ liệu (MongoDB).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9938" y="361355"/>
            <a:ext cx="5471636" cy="431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4. Thiết kế Chi tiết Hệ thống (UML)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459938" y="1055251"/>
            <a:ext cx="13710523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Sơ đồ lớp và trình tự cung cấp nền tảng vững chắc cho triển khai mã nguồn.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459938" y="1544598"/>
            <a:ext cx="2470785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Sơ đồ Lớp (Class Diagram)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59938" y="1934528"/>
            <a:ext cx="6695003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Tách biệt trách nhiệm: Giảm phụ thuộc, tăng khả năng bảo trì.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459938" y="2190750"/>
            <a:ext cx="6695003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Thành phần chính: User, Course, Semester, Registration.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59938" y="2446973"/>
            <a:ext cx="6695003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Lớp Dịch vụ &amp; Đối tượng dữ liệu (DTO/Result).</a:t>
            </a:r>
            <a:endParaRPr lang="en-US" sz="10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9938" y="2804993"/>
            <a:ext cx="6695003" cy="6695003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83078" y="1544598"/>
            <a:ext cx="3310533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Sơ đồ Trình tự (Sequence Diagram)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483078" y="1934528"/>
            <a:ext cx="6695003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Thể hiện tương tác và trình tự thông điệp theo thời gian (ví dụ: Đăng ký học phần).</a:t>
            </a:r>
            <a:endParaRPr lang="en-US" sz="1000" dirty="0"/>
          </a:p>
        </p:txBody>
      </p:sp>
      <p:sp>
        <p:nvSpPr>
          <p:cNvPr id="11" name="Text 8"/>
          <p:cNvSpPr/>
          <p:nvPr/>
        </p:nvSpPr>
        <p:spPr>
          <a:xfrm>
            <a:off x="7483078" y="2276118"/>
            <a:ext cx="2902506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Biểu đồ Gói (Package Diagram)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483078" y="2666048"/>
            <a:ext cx="6695003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Phân tách: UI, Service, Repository, Domain.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7483078" y="2922270"/>
            <a:ext cx="6695003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Phụ thuộc: UI → Service → Repository &amp; Domain.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331" y="592812"/>
            <a:ext cx="7663339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5. Thuật toán và Kiểm tra Nghiệp vụ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40331" y="2298383"/>
            <a:ext cx="766333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Đảm bảo tính chính xác và ổn định của quy trình Đăng ký Học.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40331" y="2874764"/>
            <a:ext cx="7663339" cy="2105978"/>
          </a:xfrm>
          <a:prstGeom prst="roundRect">
            <a:avLst>
              <a:gd name="adj" fmla="val 5210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17471" y="2874764"/>
            <a:ext cx="91440" cy="2105978"/>
          </a:xfrm>
          <a:prstGeom prst="roundRect">
            <a:avLst>
              <a:gd name="adj" fmla="val 97168"/>
            </a:avLst>
          </a:prstGeom>
          <a:solidFill>
            <a:srgbClr val="007EBD"/>
          </a:solidFill>
          <a:ln/>
        </p:spPr>
      </p:sp>
      <p:sp>
        <p:nvSpPr>
          <p:cNvPr id="7" name="Text 4"/>
          <p:cNvSpPr/>
          <p:nvPr/>
        </p:nvSpPr>
        <p:spPr>
          <a:xfrm>
            <a:off x="1043226" y="3109079"/>
            <a:ext cx="293858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Logic Nghiệp vụ Cốt lõi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043226" y="3583067"/>
            <a:ext cx="712612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Kiểm tra tiên quyết (hasPrerequisite()).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043226" y="3995499"/>
            <a:ext cx="712612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Kiểm tra xung đột lịch (checkConflict()).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43226" y="4407932"/>
            <a:ext cx="712612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Quản lý sức chứa &amp; danh sách chờ (FIFO).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40331" y="5192197"/>
            <a:ext cx="7663339" cy="2444472"/>
          </a:xfrm>
          <a:prstGeom prst="roundRect">
            <a:avLst>
              <a:gd name="adj" fmla="val 448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17471" y="5192197"/>
            <a:ext cx="91440" cy="2444472"/>
          </a:xfrm>
          <a:prstGeom prst="roundRect">
            <a:avLst>
              <a:gd name="adj" fmla="val 97168"/>
            </a:avLst>
          </a:prstGeom>
          <a:solidFill>
            <a:srgbClr val="007EBD"/>
          </a:solidFill>
          <a:ln/>
        </p:spPr>
      </p:sp>
      <p:sp>
        <p:nvSpPr>
          <p:cNvPr id="13" name="Text 10"/>
          <p:cNvSpPr/>
          <p:nvPr/>
        </p:nvSpPr>
        <p:spPr>
          <a:xfrm>
            <a:off x="1043226" y="5426512"/>
            <a:ext cx="2776537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Chiến lược Kiểm thử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1043226" y="5900499"/>
            <a:ext cx="712612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Unit Test: Kiểm thử chức năng từng module độc lập.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043226" y="6312932"/>
            <a:ext cx="712612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Test: Kiểm thử sự tương tác giữa các module.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043226" y="6725364"/>
            <a:ext cx="7126129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Acceptance Test (UAT): Xác nhận đáp ứng yêu cầu người dùng cuối.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4556"/>
            <a:ext cx="1229201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6. Tổng quan Giao diện Chương trình (UI/UX)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3624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Thiết kế tập trung vào sự trực quan, tốc độ và khả năng truy cập cao.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3980498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83096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Mục tiêu UX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533912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Rút ngắn thao tác, dễ dàng tìm chức năng, giảm thiểu lỗi tương tác.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3980498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83096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Mục tiêu UI</a:t>
            </a:r>
            <a:endParaRPr lang="en-US" sz="2300" dirty="0"/>
          </a:p>
        </p:txBody>
      </p:sp>
      <p:sp>
        <p:nvSpPr>
          <p:cNvPr id="9" name="Text 5"/>
          <p:cNvSpPr/>
          <p:nvPr/>
        </p:nvSpPr>
        <p:spPr>
          <a:xfrm>
            <a:off x="5235893" y="533912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Nhất quán thị giác, Responsive trên mọi thiết bị, hiển thị trạng thái rõ ràng.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3980498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83096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Giao diện Tiêu biểu</a:t>
            </a:r>
            <a:endParaRPr lang="en-US" sz="2300" dirty="0"/>
          </a:p>
        </p:txBody>
      </p:sp>
      <p:sp>
        <p:nvSpPr>
          <p:cNvPr id="12" name="Text 7"/>
          <p:cNvSpPr/>
          <p:nvPr/>
        </p:nvSpPr>
        <p:spPr>
          <a:xfrm>
            <a:off x="9677995" y="533912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Dashboard SV/Quản trị, Danh sách Khóa học, Đăng ký tài khoản.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48891"/>
            <a:ext cx="634186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7. User Flow và Sitemap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17333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Mô tả cấu trúc hệ thống và luồng tương tác chính của người dùng.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2578179"/>
            <a:ext cx="3501509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Sitemap: Sinh viên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6280190" y="325159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Hồ sơ cá nhân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369379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Đăng ký học phần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413599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Thời khóa biểu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457819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Kết quả học tập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167908"/>
            <a:ext cx="3501509" cy="893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Flow A: Đăng ký Học phần</a:t>
            </a:r>
            <a:endParaRPr lang="en-US" sz="2800" dirty="0"/>
          </a:p>
        </p:txBody>
      </p:sp>
      <p:sp>
        <p:nvSpPr>
          <p:cNvPr id="11" name="Text 8"/>
          <p:cNvSpPr/>
          <p:nvPr/>
        </p:nvSpPr>
        <p:spPr>
          <a:xfrm>
            <a:off x="6280190" y="6287929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Đăng nhập → Chọn học phần → Kiểm tra điều kiện/đăng ký → Nhận xác nhận.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2578179"/>
            <a:ext cx="3501509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Sitemap: Quản trị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10342721" y="325159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Dashboard quản lý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42721" y="369379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Quản lý học phần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342721" y="413599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Duyệt đăng ký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342721" y="457819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Báo cáo &amp; Thống kê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342721" y="5167908"/>
            <a:ext cx="3501509" cy="893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Flow B: Duyệt/Chỉnh sửa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10342721" y="628792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Đăng nhập → Xem DS đăng ký → Xác nhận → Duyệt/Sửa.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2025-10-25T14:34:32Z</dcterms:created>
  <dcterms:modified xsi:type="dcterms:W3CDTF">2025-10-25T14:34:32Z</dcterms:modified>
</cp:coreProperties>
</file>